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1"/>
  </p:sldMasterIdLst>
  <p:notesMasterIdLst>
    <p:notesMasterId r:id="rId42"/>
  </p:notesMasterIdLst>
  <p:handoutMasterIdLst>
    <p:handoutMasterId r:id="rId43"/>
  </p:handoutMasterIdLst>
  <p:sldIdLst>
    <p:sldId id="256" r:id="rId2"/>
    <p:sldId id="300" r:id="rId3"/>
    <p:sldId id="301" r:id="rId4"/>
    <p:sldId id="302" r:id="rId5"/>
    <p:sldId id="303" r:id="rId6"/>
    <p:sldId id="288" r:id="rId7"/>
    <p:sldId id="292" r:id="rId8"/>
    <p:sldId id="304" r:id="rId9"/>
    <p:sldId id="312" r:id="rId10"/>
    <p:sldId id="305" r:id="rId11"/>
    <p:sldId id="306" r:id="rId12"/>
    <p:sldId id="307" r:id="rId13"/>
    <p:sldId id="259" r:id="rId14"/>
    <p:sldId id="262" r:id="rId15"/>
    <p:sldId id="263" r:id="rId16"/>
    <p:sldId id="286" r:id="rId17"/>
    <p:sldId id="279" r:id="rId18"/>
    <p:sldId id="293" r:id="rId19"/>
    <p:sldId id="311" r:id="rId20"/>
    <p:sldId id="295" r:id="rId21"/>
    <p:sldId id="296" r:id="rId22"/>
    <p:sldId id="297" r:id="rId23"/>
    <p:sldId id="298" r:id="rId24"/>
    <p:sldId id="299" r:id="rId25"/>
    <p:sldId id="280" r:id="rId26"/>
    <p:sldId id="264" r:id="rId27"/>
    <p:sldId id="285" r:id="rId28"/>
    <p:sldId id="266" r:id="rId29"/>
    <p:sldId id="276" r:id="rId30"/>
    <p:sldId id="282" r:id="rId31"/>
    <p:sldId id="267" r:id="rId32"/>
    <p:sldId id="281" r:id="rId33"/>
    <p:sldId id="278" r:id="rId34"/>
    <p:sldId id="290" r:id="rId35"/>
    <p:sldId id="277" r:id="rId36"/>
    <p:sldId id="291" r:id="rId37"/>
    <p:sldId id="274" r:id="rId38"/>
    <p:sldId id="275" r:id="rId39"/>
    <p:sldId id="270" r:id="rId40"/>
    <p:sldId id="28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310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38A31-A7E0-44C9-98D1-1A96FB69948A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AB13B-1A20-4F5C-BE1B-44963AADF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790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4F29D-5D18-41EF-A417-691448EB9F8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B19B-50DD-4003-9510-A81E1BB47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5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0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3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01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8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2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37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6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84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7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13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24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7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6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13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1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94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88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4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9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02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01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15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4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84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94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BEB4-CA76-465C-B293-2B7E72F0D9D9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5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1D31-C54D-457A-B18B-53E056DA83E2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2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D699-D9EB-43D9-8F83-4D65A8253E2B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10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CAFA-40FD-47C8-B72B-150645132B53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294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4059-0628-4CA0-936B-C26BA278D4D0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49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10BF-F11D-47D9-8847-ECFD6CD81F1B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33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67355-1861-4C7C-AA48-31B3418F2013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05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915D-FCEA-4A0A-81E3-5D5BF0557E14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91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43C2-18BC-4D51-8B54-925643357290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9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3E8A-B40D-443A-B067-1EB56D4266CF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3372A-5E81-4FBE-AAFE-C5DB7BEAF33B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3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1A5D-1D00-4B91-AFEB-2FDD029B7B72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3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BD93-C7F5-4B6C-8168-E7368DEC90B8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4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0F6C-34E4-49DC-ABC2-78A9ECC651F2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6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2EBC-AAE8-454A-A6E2-7523F1D593F0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9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B39F0-27F5-4BC6-BD14-0CFDD56D7D14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9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7A2A6-9847-479B-9341-A0FDB82A68AC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3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0601D-57A5-4E45-8409-B37A8CFDF0D4}" type="datetime1">
              <a:rPr lang="en-US" smtClean="0"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50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modules/metrics.html#metric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auto_examples/datasets/plot_iris_dataset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texts.org/1577" TargetMode="External"/><Relationship Id="rId4" Type="http://schemas.openxmlformats.org/officeDocument/2006/relationships/hyperlink" Target="http://statweb.stanford.edu/~tibs/ElemStatLearn/datasets/zip.info.tx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fuZhao/UIUC_Courses/tree/master/UIUC_IE529/project/cod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oo.gl/WbEQAb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statweb.stanford.edu/~tibs/ElemStatLearn/datasets/zip.info.txt" TargetMode="External"/><Relationship Id="rId3" Type="http://schemas.openxmlformats.org/officeDocument/2006/relationships/hyperlink" Target="https://en.wikipedia.org/wiki/Principal_component_analysis" TargetMode="External"/><Relationship Id="rId7" Type="http://schemas.openxmlformats.org/officeDocument/2006/relationships/hyperlink" Target="https://www.otexts.org/1577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auto_examples/datasets/plot_iris_dataset.html" TargetMode="External"/><Relationship Id="rId5" Type="http://schemas.openxmlformats.org/officeDocument/2006/relationships/hyperlink" Target="https://en.wikipedia.org/wiki/Iris_flower_data_set" TargetMode="External"/><Relationship Id="rId4" Type="http://schemas.openxmlformats.org/officeDocument/2006/relationships/hyperlink" Target="http://scikit-learn.org/stable/modules/metrics.html#metric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97279"/>
            <a:ext cx="9144000" cy="1213803"/>
          </a:xfrm>
        </p:spPr>
        <p:txBody>
          <a:bodyPr>
            <a:normAutofit/>
          </a:bodyPr>
          <a:lstStyle/>
          <a:p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Nonlinear Component Analysis </a:t>
            </a:r>
            <a:b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 Kernel Eigenvalue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6" y="3377750"/>
            <a:ext cx="7773308" cy="2979917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Jifu Zhao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</a:t>
            </a:r>
          </a:p>
          <a:p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Vikram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Idiga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Pavan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Kumar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Nadiminti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Nov. 16, 2016, Urbana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86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8067"/>
            <a:ext cx="7765321" cy="1326321"/>
          </a:xfrm>
        </p:spPr>
        <p:txBody>
          <a:bodyPr/>
          <a:lstStyle/>
          <a:p>
            <a:pPr algn="l"/>
            <a:r>
              <a:rPr lang="en-US" u="sng" cap="none" dirty="0">
                <a:latin typeface="Arial" panose="020B0604020202020204" pitchFamily="34" charset="0"/>
                <a:cs typeface="Arial" panose="020B0604020202020204" pitchFamily="34" charset="0"/>
              </a:rPr>
              <a:t>Theoretical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7236" y="870585"/>
                <a:ext cx="8047902" cy="580851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First we develop the framework for normal PCA and then extend it to the non-linear case</a:t>
                </a:r>
              </a:p>
              <a:p>
                <a:r>
                  <a:rPr lang="en-US" sz="28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It’s all about the dot products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a centered data set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𝑅𝑁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lies in the same space spanned by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,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as can be seen by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nary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nary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</m:sSubSup>
                          </m:e>
                        </m:nary>
                        <m:r>
                          <m:rPr>
                            <m:nor/>
                          </m:rPr>
                          <a: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•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Hence the projections (dot product)  of each data point along each of the components v,  is given by 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•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•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7236" y="870585"/>
                <a:ext cx="8047902" cy="5808511"/>
              </a:xfrm>
              <a:blipFill>
                <a:blip r:embed="rId2"/>
                <a:stretch>
                  <a:fillRect l="-1364" t="-315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5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2766" y="772590"/>
                <a:ext cx="8235908" cy="608541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Now consider  a non- linear map into another feature space 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: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>
                          <a:effectLst/>
                        </a:rPr>
                        <m:t>↦</m:t>
                      </m:r>
                      <m:r>
                        <m:rPr>
                          <m:nor/>
                        </m:rPr>
                        <a:rPr lang="en-US" b="0" i="0" smtClean="0">
                          <a:effectLst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effectLst/>
                        </a:rPr>
                        <m:t>X</m:t>
                      </m:r>
                    </m:oMath>
                  </m:oMathPara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want to perform  PCA in this new feature space.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To perform PCA we first need to center the data in that space.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assume the data to be centered and  later show how to deal with the case of non- centered data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Repeating the steps, compute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			and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 value problem is equivalent to computing the projections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dirty="0"/>
                          <m:t>•</m:t>
                        </m:r>
                        <m:r>
                          <m:rPr>
                            <m:nor/>
                          </m:rPr>
                          <a:rPr lang="en-US" b="1" i="0" dirty="0" smtClean="0"/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dirty="0"/>
                          <m:t>•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</m:acc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766" y="772590"/>
                <a:ext cx="8235908" cy="6085410"/>
              </a:xfrm>
              <a:blipFill>
                <a:blip r:embed="rId2"/>
                <a:stretch>
                  <a:fillRect l="-888" t="-200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0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5" y="360947"/>
                <a:ext cx="8133801" cy="61962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Since  V  is in the span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we can write  V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finding V amounts to finding the vector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  <a:r>
                  <a:rPr lang="en-US" baseline="30000" dirty="0"/>
                  <a:t>T</a:t>
                </a:r>
              </a:p>
              <a:p>
                <a:r>
                  <a:rPr lang="en-US" dirty="0"/>
                  <a:t>Substituting V  in the projections equation , we get 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</m:e>
                    </m:nary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1" dirty="0"/>
                      <m:t>•</m:t>
                    </m:r>
                    <m:r>
                      <m:rPr>
                        <m:nor/>
                      </m:rPr>
                      <a:rPr lang="en-US" b="1" i="0" dirty="0" smtClean="0"/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dirty="0"/>
                          <m:t>•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dirty="0"/>
                          <m:t>• 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Now define a matrix K such that 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ij</a:t>
                </a:r>
                <a:r>
                  <a:rPr lang="en-US" dirty="0"/>
                  <a:t>  :=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•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the above equation transforms to  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M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λ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 K</a:t>
                </a:r>
                <a:r>
                  <a:rPr lang="en-US" b="1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α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effectLst/>
                  </a:rPr>
                  <a:t>⇔   </a:t>
                </a:r>
                <a:r>
                  <a:rPr lang="en-US" b="1" dirty="0"/>
                  <a:t>M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λα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 K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err="1"/>
                  <a:t>i.e</a:t>
                </a:r>
                <a:r>
                  <a:rPr lang="en-US" dirty="0"/>
                  <a:t> the eigen value problem of finding V’s has become eigen value problem of finding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’s  the eigen vectors 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K .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 vectors </a:t>
                </a:r>
                <a:r>
                  <a:rPr lang="el-G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are scaled such that the eigen vectors V be come of length 1.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5" y="360947"/>
                <a:ext cx="8133801" cy="6196264"/>
              </a:xfrm>
              <a:blipFill>
                <a:blip r:embed="rId2"/>
                <a:stretch>
                  <a:fillRect l="-674" t="-7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1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3" y="1138688"/>
            <a:ext cx="9015827" cy="513066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Proposed by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Scholkopf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et al., 1998*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Expand the original feature space by non-linear transformations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Apply PCA in the transformed feature space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 drawback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Expanded feature space may have very high dimensions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Applying PCA is computationally expensive or even impossible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Solution -- Kernels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144" y="6488668"/>
            <a:ext cx="852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 Friedman, J., Hastie, T., &amp; </a:t>
            </a:r>
            <a:r>
              <a:rPr lang="en-US" sz="1600" dirty="0" err="1"/>
              <a:t>Tibshirani</a:t>
            </a:r>
            <a:r>
              <a:rPr lang="en-US" sz="1600" dirty="0"/>
              <a:t>, R. </a:t>
            </a:r>
            <a:r>
              <a:rPr lang="en-US" sz="1600" i="1" dirty="0"/>
              <a:t>The elements of statistical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2605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 the feature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0349" y="900946"/>
                <a:ext cx="8522898" cy="536841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we want to map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into a new space: </a:t>
                </a:r>
                <a14:m>
                  <m:oMath xmlns:m="http://schemas.openxmlformats.org/officeDocument/2006/math">
                    <m: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dimensions and 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dimensions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</m:oMath>
                  </m:oMathPara>
                </a14:m>
                <a:endParaRPr lang="en-US" sz="2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We need to calculate: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b="1" dirty="0"/>
                  <a:t> •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: complexity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?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Solution: Kernels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sz="2400" b="1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b="1" dirty="0"/>
                  <a:t> •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349" y="900946"/>
                <a:ext cx="8522898" cy="5368410"/>
              </a:xfrm>
              <a:blipFill rotWithShape="0">
                <a:blip r:embed="rId3"/>
                <a:stretch>
                  <a:fillRect l="-1502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44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77637" y="655608"/>
                <a:ext cx="9093464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>
                    <a:ea typeface="Cambria Math" panose="02040503050406030204" pitchFamily="18" charset="0"/>
                    <a:cs typeface="Arial" panose="020B0604020202020204" pitchFamily="34" charset="0"/>
                  </a:rPr>
                  <a:t>Want to calculate: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b="0" dirty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77637" y="655608"/>
                <a:ext cx="9093464" cy="5796310"/>
              </a:xfrm>
              <a:blipFill rotWithShape="0">
                <a:blip r:embed="rId3"/>
                <a:stretch>
                  <a:fillRect l="-1340" t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</a:p>
        </p:txBody>
      </p:sp>
    </p:spTree>
    <p:extLst>
      <p:ext uri="{BB962C8B-B14F-4D97-AF65-F5344CB8AC3E}">
        <p14:creationId xmlns:p14="http://schemas.microsoft.com/office/powerpoint/2010/main" val="429251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5275" y="655608"/>
                <a:ext cx="8988725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b="0" dirty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Important finding: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Complexity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instead of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What’s next ?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some way to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rather than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275" y="655608"/>
                <a:ext cx="8988725" cy="5796310"/>
              </a:xfrm>
              <a:blipFill rotWithShape="0">
                <a:blip r:embed="rId3"/>
                <a:stretch>
                  <a:fillRect l="-1356" t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</a:p>
        </p:txBody>
      </p:sp>
    </p:spTree>
    <p:extLst>
      <p:ext uri="{BB962C8B-B14F-4D97-AF65-F5344CB8AC3E}">
        <p14:creationId xmlns:p14="http://schemas.microsoft.com/office/powerpoint/2010/main" val="142561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</p:spPr>
            <p:txBody>
              <a:bodyPr>
                <a:noAutofit/>
              </a:bodyPr>
              <a:lstStyle/>
              <a:p>
                <a:r>
                  <a:rPr lang="en-US" sz="2400" b="0" dirty="0">
                    <a:cs typeface="Arial" panose="020B0604020202020204" pitchFamily="34" charset="0"/>
                  </a:rPr>
                  <a:t>Covariance matrix: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eigenvalues and eigenvectors for: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or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Projection for any given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𝑖𝑡h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principal component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  <a:blipFill rotWithShape="0">
                <a:blip r:embed="rId3"/>
                <a:stretch>
                  <a:fillRect l="-1177" t="-531" b="-3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4961" y="167323"/>
            <a:ext cx="6819635" cy="502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Trick”(2)</a:t>
            </a:r>
          </a:p>
        </p:txBody>
      </p:sp>
    </p:spTree>
    <p:extLst>
      <p:ext uri="{BB962C8B-B14F-4D97-AF65-F5344CB8AC3E}">
        <p14:creationId xmlns:p14="http://schemas.microsoft.com/office/powerpoint/2010/main" val="387734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4942" y="1000666"/>
                <a:ext cx="8298426" cy="332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 of finding covariance matrix, we need to calculate the kernel matrix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 of finding the eigenvalues and eigenvectors for covariance matrix, we find them for kernel matrix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2" y="1000666"/>
                <a:ext cx="8298426" cy="3323987"/>
              </a:xfrm>
              <a:prstGeom prst="rect">
                <a:avLst/>
              </a:prstGeom>
              <a:blipFill rotWithShape="0">
                <a:blip r:embed="rId3"/>
                <a:stretch>
                  <a:fillRect l="-1322" r="-441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Bishop, C. M.  </a:t>
            </a:r>
            <a:r>
              <a:rPr lang="en-US" sz="1600" i="1" dirty="0"/>
              <a:t>Pattern Recognition and Machine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0859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439828"/>
                <a:ext cx="8230054" cy="456393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To centering the data in high dimensional space: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𝑀</m:t>
                        </m:r>
                      </m:sup>
                      <m:e>
                        <m:r>
                          <a:rPr lang="en-US" sz="2600" i="1"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=(</m:t>
                        </m:r>
                      </m:e>
                    </m:acc>
                    <m:acc>
                      <m:accPr>
                        <m:chr m:val="̌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US" sz="26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i</m:t>
                    </m:r>
                    <m:r>
                      <m:rPr>
                        <m:nor/>
                      </m:rPr>
                      <a:rPr lang="en-US" sz="2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en-US" sz="26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̌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)   is the correct covariance matrix to use.</a:t>
                </a: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However, we need to avoid explicitly calculate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Instead, we directly find the corresponding expression for the centering kernel matrix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[</m:t>
                    </m:r>
                    <m:r>
                      <a:rPr lang="en-US" sz="2800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sz="2800" i="1"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]</m:t>
                        </m:r>
                      </m:e>
                    </m:nary>
                    <m:r>
                      <m:rPr>
                        <m:nor/>
                      </m:rPr>
                      <a: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•</m:t>
                    </m:r>
                    <m:r>
                      <a:rPr lang="en-US" sz="2800" i="1">
                        <a:latin typeface="Cambria Math" charset="0"/>
                      </a:rPr>
                      <m:t>[</m:t>
                    </m:r>
                    <m:r>
                      <a:rPr lang="en-US" sz="2800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sz="2800" i="1">
                            <a:latin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indent="0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cs typeface="Arial" panose="020B0604020202020204" pitchFamily="34" charset="0"/>
                          </a:rPr>
                          <m:t>          =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 −</m:t>
                            </m:r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439828"/>
                <a:ext cx="8230054" cy="4563930"/>
              </a:xfrm>
              <a:blipFill rotWithShape="0">
                <a:blip r:embed="rId2"/>
                <a:stretch>
                  <a:fillRect l="-1110" t="-935" r="-1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</a:p>
        </p:txBody>
      </p:sp>
    </p:spTree>
    <p:extLst>
      <p:ext uri="{BB962C8B-B14F-4D97-AF65-F5344CB8AC3E}">
        <p14:creationId xmlns:p14="http://schemas.microsoft.com/office/powerpoint/2010/main" val="326971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PCA Recap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Limitations of PCA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Theoretical framework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Summary &amp;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67545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266" y="1985632"/>
            <a:ext cx="8553481" cy="40654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Bishop, C. M.  </a:t>
            </a:r>
            <a:r>
              <a:rPr lang="en-US" sz="1600" i="1" dirty="0"/>
              <a:t>Pattern Recognition and Machine Learning.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26524" y="986438"/>
                <a:ext cx="2024144" cy="1125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524" y="986438"/>
                <a:ext cx="2024144" cy="11255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91266" y="1132246"/>
            <a:ext cx="6417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Remember that eigenvector is the linear combination of feature vectors:</a:t>
            </a:r>
          </a:p>
        </p:txBody>
      </p:sp>
    </p:spTree>
    <p:extLst>
      <p:ext uri="{BB962C8B-B14F-4D97-AF65-F5344CB8AC3E}">
        <p14:creationId xmlns:p14="http://schemas.microsoft.com/office/powerpoint/2010/main" val="3643968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Bishop, C. M.  </a:t>
            </a:r>
            <a:r>
              <a:rPr lang="en-US" sz="1600" i="1" dirty="0"/>
              <a:t>Pattern Recognition and Machine Learning.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kernel PCA doesn’t necessarily reduce or increase the computational complexity. Let’s consider three cases.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 2, 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  <a:blipFill>
                <a:blip r:embed="rId3"/>
                <a:stretch>
                  <a:fillRect l="-785" t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172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Bishop, C. M.  </a:t>
            </a:r>
            <a:r>
              <a:rPr lang="en-US" sz="1600" i="1" dirty="0"/>
              <a:t>Pattern Recognition and Machine Learning.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kernel PCA doesn’t necessarily reduce or increase the computational complexity. Let’s consider three cases.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 2, 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PCA: 1. Find covariance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2. SVD: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  <a:blipFill rotWithShape="0">
                <a:blip r:embed="rId3"/>
                <a:stretch>
                  <a:fillRect l="-785" t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237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Bishop, C. M.  </a:t>
            </a:r>
            <a:r>
              <a:rPr lang="en-US" sz="1600" i="1" dirty="0"/>
              <a:t>Pattern Recognition and Machine Learning.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kernel PCA doesn’t necessarily reduce or increase the computational complexity. Let’s consider three cases.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 2, 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PCA: 1. Find covariance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2. SVD: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Mapping </a:t>
                </a:r>
                <a:r>
                  <a:rPr lang="mr-IN" dirty="0">
                    <a:latin typeface="Arial" panose="020B0604020202020204" pitchFamily="34" charset="0"/>
                  </a:rPr>
                  <a:t>–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PCA: 1. Mapping: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𝑛𝑚𝑑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2. Find covariance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 3. SVD: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;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12809"/>
                <a:ext cx="7765322" cy="4678391"/>
              </a:xfrm>
              <a:blipFill rotWithShape="0">
                <a:blip r:embed="rId3"/>
                <a:stretch>
                  <a:fillRect l="-785" t="-391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334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686206" y="1321843"/>
              <a:ext cx="776446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8815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258815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58815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Mapping</a:t>
                          </a:r>
                          <a:r>
                            <a:rPr lang="en-US" baseline="0" dirty="0"/>
                            <a:t> - PCA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Kernel</a:t>
                          </a:r>
                          <a:r>
                            <a:rPr lang="en-US" baseline="0" dirty="0"/>
                            <a:t> PCA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𝑛𝑚𝑑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Linear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</a:t>
                          </a:r>
                          <a:r>
                            <a:rPr lang="en-US" baseline="0" dirty="0"/>
                            <a:t>-linear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Non-linear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49810356"/>
                  </p:ext>
                </p:extLst>
              </p:nvPr>
            </p:nvGraphicFramePr>
            <p:xfrm>
              <a:off x="686206" y="1321843"/>
              <a:ext cx="776446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88154"/>
                    <a:gridCol w="2588154"/>
                    <a:gridCol w="258815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Mapping</a:t>
                          </a:r>
                          <a:r>
                            <a:rPr lang="en-US" baseline="0" dirty="0" smtClean="0"/>
                            <a:t> - PCA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Kernel</a:t>
                          </a:r>
                          <a:r>
                            <a:rPr lang="en-US" baseline="0" dirty="0" smtClean="0"/>
                            <a:t> PCA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5" t="-106452" r="-20094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235" t="-106452" r="-10094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235" t="-106452" r="-941" b="-12258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Linear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Non</a:t>
                          </a:r>
                          <a:r>
                            <a:rPr lang="en-US" baseline="0" dirty="0" smtClean="0"/>
                            <a:t>-linear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Non-linear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567" y="2978332"/>
            <a:ext cx="8722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data without linear dependency, PCA is not enough.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Since d &gt; m, mapping </a:t>
            </a:r>
            <a:r>
              <a:rPr lang="mr-IN" sz="2400" dirty="0">
                <a:latin typeface="Arial" panose="020B0604020202020204" pitchFamily="34" charset="0"/>
              </a:rPr>
              <a:t>–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PCA is always more complex than PCA. For very large d it will be impractical to carry out.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Kernel PCA can be more expensive, or not. It depends on the number of instances and the dimension of feature space. However, it can handle non-linear data.</a:t>
            </a:r>
          </a:p>
        </p:txBody>
      </p:sp>
    </p:spTree>
    <p:extLst>
      <p:ext uri="{BB962C8B-B14F-4D97-AF65-F5344CB8AC3E}">
        <p14:creationId xmlns:p14="http://schemas.microsoft.com/office/powerpoint/2010/main" val="330901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Polynomial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Radial basis function kernel (Gaussian or RBF kernel)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Sigmoid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Laplacian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so 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  <a:blipFill rotWithShape="0">
                <a:blip r:embed="rId3"/>
                <a:stretch>
                  <a:fillRect l="-1334" t="-362" r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685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Commonly Used Kernels*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158" y="6449815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 </a:t>
            </a:r>
            <a:r>
              <a:rPr lang="en-US" sz="1400" dirty="0">
                <a:hlinkClick r:id="rId4"/>
              </a:rPr>
              <a:t>http://scikit-learn.org/stable/modules/metrics.html#metrics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120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3650621"/>
            <a:ext cx="4243104" cy="28287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4" y="3641902"/>
            <a:ext cx="4256183" cy="283745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4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04" y="1268083"/>
            <a:ext cx="8122864" cy="4523117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Iris flower dataset is introduced by Ronald Fisher (1936)*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contains 3 different types of irises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Setosa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Versicolor,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Virginica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)**.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dataset has 150 records and each has 4 features: 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Sepal Length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Sepal Width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Petal Length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Petal Width.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641" y="6190308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  </a:t>
            </a:r>
            <a:r>
              <a:rPr lang="en-US" sz="1400" dirty="0">
                <a:hlinkClick r:id="rId3"/>
              </a:rPr>
              <a:t>https://en.wikipedia.org/wiki/Iris_flower_data_set</a:t>
            </a:r>
            <a:endParaRPr lang="en-US" sz="1400" dirty="0"/>
          </a:p>
          <a:p>
            <a:r>
              <a:rPr lang="en-US" sz="1400" dirty="0"/>
              <a:t>** </a:t>
            </a:r>
            <a:r>
              <a:rPr lang="en-US" sz="1400" dirty="0">
                <a:hlinkClick r:id="rId4"/>
              </a:rPr>
              <a:t>http://scikit-learn.org/stable/auto_examples/datasets/plot_iris_dataset.html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480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</a:p>
        </p:txBody>
      </p:sp>
    </p:spTree>
    <p:extLst>
      <p:ext uri="{BB962C8B-B14F-4D97-AF65-F5344CB8AC3E}">
        <p14:creationId xmlns:p14="http://schemas.microsoft.com/office/powerpoint/2010/main" val="308911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290423"/>
            <a:ext cx="7765321" cy="1326321"/>
          </a:xfrm>
        </p:spPr>
        <p:txBody>
          <a:bodyPr/>
          <a:lstStyle/>
          <a:p>
            <a:pPr algn="l"/>
            <a:r>
              <a:rPr lang="en-US" u="sng" cap="none" dirty="0">
                <a:latin typeface="Arial" panose="020B0604020202020204" pitchFamily="34" charset="0"/>
                <a:cs typeface="Arial" panose="020B0604020202020204" pitchFamily="34" charset="0"/>
              </a:rPr>
              <a:t>Motivation for Performing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177" y="1293962"/>
            <a:ext cx="8643668" cy="523746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have a very high dimensional data in which some dimensions are not really important we would want to ignore such dimensions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 extraction and data visualization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want to identify important features in a dataset, or maybe we want to visualize the data and want to know what are the best dimensions in which to visualize the data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Identifying major sources of variance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want to know what is the major sources of variance in our data set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37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9" y="666538"/>
            <a:ext cx="4251961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8" y="3658235"/>
            <a:ext cx="4251961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3636302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7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Normalized handwritten digits, automatically scanned from envelops by the U.S. Postal Service*.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the images have been processed into 16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16 grayscale images (256 features).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dataset has 10 classes (0-9). There are 7291 training observations and 2007 test observations**.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  <a:blipFill rotWithShape="0">
                <a:blip r:embed="rId3"/>
                <a:stretch>
                  <a:fillRect l="-912" t="-1617" r="-1333" b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607" y="6269356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   </a:t>
            </a:r>
            <a:r>
              <a:rPr lang="en-US" sz="1400" dirty="0">
                <a:hlinkClick r:id="rId4"/>
              </a:rPr>
              <a:t>http://statweb.stanford.edu/~tibs/ElemStatLearn/datasets/zip.info.txt</a:t>
            </a:r>
            <a:endParaRPr lang="en-US" sz="1400" dirty="0"/>
          </a:p>
          <a:p>
            <a:r>
              <a:rPr lang="en-US" sz="1400" dirty="0"/>
              <a:t>**  </a:t>
            </a:r>
            <a:r>
              <a:rPr lang="en-US" sz="1400" dirty="0">
                <a:hlinkClick r:id="rId5"/>
              </a:rPr>
              <a:t>https://www.otexts.org/1577</a:t>
            </a:r>
            <a:endParaRPr lang="en-US" sz="1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376446"/>
              </p:ext>
            </p:extLst>
          </p:nvPr>
        </p:nvGraphicFramePr>
        <p:xfrm>
          <a:off x="224607" y="4167655"/>
          <a:ext cx="8686800" cy="168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95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50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4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809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500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801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446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1349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3898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79522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83361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596468"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299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112809"/>
            <a:ext cx="7765322" cy="51768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Introduction</a:t>
            </a:r>
          </a:p>
        </p:txBody>
      </p:sp>
    </p:spTree>
    <p:extLst>
      <p:ext uri="{BB962C8B-B14F-4D97-AF65-F5344CB8AC3E}">
        <p14:creationId xmlns:p14="http://schemas.microsoft.com/office/powerpoint/2010/main" val="875662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67512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633" y="89448"/>
            <a:ext cx="7765322" cy="57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PCA vs. K-PCA</a:t>
            </a:r>
          </a:p>
        </p:txBody>
      </p:sp>
    </p:spTree>
    <p:extLst>
      <p:ext uri="{BB962C8B-B14F-4D97-AF65-F5344CB8AC3E}">
        <p14:creationId xmlns:p14="http://schemas.microsoft.com/office/powerpoint/2010/main" val="3842760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67512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633" y="89448"/>
            <a:ext cx="7765322" cy="57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PCA vs. K-PCA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667512"/>
            <a:ext cx="4251960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3658235"/>
            <a:ext cx="4251960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3646800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1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19" y="1026160"/>
            <a:ext cx="8792307" cy="53339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Train a 10-way multi-class neural network for classification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02" y="92860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Classification</a:t>
            </a:r>
          </a:p>
        </p:txBody>
      </p:sp>
      <p:sp>
        <p:nvSpPr>
          <p:cNvPr id="2" name="Oval 1"/>
          <p:cNvSpPr/>
          <p:nvPr/>
        </p:nvSpPr>
        <p:spPr>
          <a:xfrm>
            <a:off x="3053560" y="164596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" name="Oval 16"/>
          <p:cNvSpPr/>
          <p:nvPr/>
        </p:nvSpPr>
        <p:spPr>
          <a:xfrm>
            <a:off x="3707969" y="164153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5197999" y="1642598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6" name="Oval 25"/>
          <p:cNvSpPr/>
          <p:nvPr/>
        </p:nvSpPr>
        <p:spPr>
          <a:xfrm>
            <a:off x="2576544" y="269138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13468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00072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37695" y="2679602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5515" y="2672887"/>
            <a:ext cx="46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77266" y="2686032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X</a:t>
            </a: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12613" y="2679317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X</a:t>
            </a:r>
            <a:r>
              <a:rPr lang="en-US" sz="1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85908" y="2697724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X</a:t>
            </a:r>
            <a:r>
              <a:rPr lang="en-US" sz="900" dirty="0" err="1">
                <a:solidFill>
                  <a:schemeClr val="bg1"/>
                </a:solidFill>
              </a:rPr>
              <a:t>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38" idx="0"/>
            <a:endCxn id="2" idx="4"/>
          </p:cNvCxnSpPr>
          <p:nvPr/>
        </p:nvCxnSpPr>
        <p:spPr>
          <a:xfrm flipV="1">
            <a:off x="2771382" y="1993200"/>
            <a:ext cx="455914" cy="69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0"/>
            <a:endCxn id="17" idx="4"/>
          </p:cNvCxnSpPr>
          <p:nvPr/>
        </p:nvCxnSpPr>
        <p:spPr>
          <a:xfrm flipV="1">
            <a:off x="2750280" y="1988770"/>
            <a:ext cx="1131425" cy="70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  <a:endCxn id="25" idx="4"/>
          </p:cNvCxnSpPr>
          <p:nvPr/>
        </p:nvCxnSpPr>
        <p:spPr>
          <a:xfrm flipV="1">
            <a:off x="2771382" y="1989837"/>
            <a:ext cx="2600353" cy="69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0"/>
            <a:endCxn id="2" idx="4"/>
          </p:cNvCxnSpPr>
          <p:nvPr/>
        </p:nvCxnSpPr>
        <p:spPr>
          <a:xfrm flipH="1" flipV="1">
            <a:off x="3227296" y="1993200"/>
            <a:ext cx="279433" cy="68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0"/>
            <a:endCxn id="17" idx="4"/>
          </p:cNvCxnSpPr>
          <p:nvPr/>
        </p:nvCxnSpPr>
        <p:spPr>
          <a:xfrm flipV="1">
            <a:off x="3506729" y="1988770"/>
            <a:ext cx="374976" cy="6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9" idx="0"/>
            <a:endCxn id="25" idx="4"/>
          </p:cNvCxnSpPr>
          <p:nvPr/>
        </p:nvCxnSpPr>
        <p:spPr>
          <a:xfrm flipV="1">
            <a:off x="3506729" y="1989837"/>
            <a:ext cx="1865006" cy="6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" idx="4"/>
            <a:endCxn id="37" idx="0"/>
          </p:cNvCxnSpPr>
          <p:nvPr/>
        </p:nvCxnSpPr>
        <p:spPr>
          <a:xfrm>
            <a:off x="3227296" y="1993200"/>
            <a:ext cx="2684135" cy="6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7" idx="4"/>
            <a:endCxn id="5" idx="0"/>
          </p:cNvCxnSpPr>
          <p:nvPr/>
        </p:nvCxnSpPr>
        <p:spPr>
          <a:xfrm>
            <a:off x="3881705" y="1988770"/>
            <a:ext cx="2046122" cy="68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7" idx="0"/>
            <a:endCxn id="25" idx="4"/>
          </p:cNvCxnSpPr>
          <p:nvPr/>
        </p:nvCxnSpPr>
        <p:spPr>
          <a:xfrm flipH="1" flipV="1">
            <a:off x="5371735" y="1989837"/>
            <a:ext cx="539696" cy="68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4"/>
            <a:endCxn id="35" idx="0"/>
          </p:cNvCxnSpPr>
          <p:nvPr/>
        </p:nvCxnSpPr>
        <p:spPr>
          <a:xfrm>
            <a:off x="3227296" y="1993200"/>
            <a:ext cx="1946512" cy="69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35" idx="0"/>
          </p:cNvCxnSpPr>
          <p:nvPr/>
        </p:nvCxnSpPr>
        <p:spPr>
          <a:xfrm>
            <a:off x="3881705" y="1988770"/>
            <a:ext cx="1292103" cy="70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5" idx="4"/>
            <a:endCxn id="35" idx="0"/>
          </p:cNvCxnSpPr>
          <p:nvPr/>
        </p:nvCxnSpPr>
        <p:spPr>
          <a:xfrm flipH="1">
            <a:off x="5173808" y="1989837"/>
            <a:ext cx="197927" cy="70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00552" y="1560987"/>
            <a:ext cx="91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772579" y="2623292"/>
            <a:ext cx="1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</a:t>
            </a:r>
          </a:p>
        </p:txBody>
      </p:sp>
    </p:spTree>
    <p:extLst>
      <p:ext uri="{BB962C8B-B14F-4D97-AF65-F5344CB8AC3E}">
        <p14:creationId xmlns:p14="http://schemas.microsoft.com/office/powerpoint/2010/main" val="89719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19" y="1026160"/>
            <a:ext cx="8792307" cy="53339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Train a 10-way multi-class neural network for classification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Training accuracy and testing accuracy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02" y="92860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– Classification</a:t>
            </a:r>
          </a:p>
        </p:txBody>
      </p:sp>
      <p:sp>
        <p:nvSpPr>
          <p:cNvPr id="2" name="Oval 1"/>
          <p:cNvSpPr/>
          <p:nvPr/>
        </p:nvSpPr>
        <p:spPr>
          <a:xfrm>
            <a:off x="3053560" y="164596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" name="Oval 16"/>
          <p:cNvSpPr/>
          <p:nvPr/>
        </p:nvSpPr>
        <p:spPr>
          <a:xfrm>
            <a:off x="3707969" y="164153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5197999" y="1642598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6" name="Oval 25"/>
          <p:cNvSpPr/>
          <p:nvPr/>
        </p:nvSpPr>
        <p:spPr>
          <a:xfrm>
            <a:off x="2576544" y="269138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13468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00072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37695" y="2679602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5515" y="2672887"/>
            <a:ext cx="46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77266" y="2686032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X</a:t>
            </a:r>
            <a:r>
              <a:rPr lang="en-US" sz="1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12613" y="2679317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X</a:t>
            </a:r>
            <a:r>
              <a:rPr lang="en-US" sz="1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85908" y="2697724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X</a:t>
            </a:r>
            <a:r>
              <a:rPr lang="en-US" sz="900" dirty="0" err="1">
                <a:solidFill>
                  <a:schemeClr val="bg1"/>
                </a:solidFill>
              </a:rPr>
              <a:t>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38" idx="0"/>
            <a:endCxn id="2" idx="4"/>
          </p:cNvCxnSpPr>
          <p:nvPr/>
        </p:nvCxnSpPr>
        <p:spPr>
          <a:xfrm flipV="1">
            <a:off x="2771382" y="1993200"/>
            <a:ext cx="455914" cy="69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0"/>
            <a:endCxn id="17" idx="4"/>
          </p:cNvCxnSpPr>
          <p:nvPr/>
        </p:nvCxnSpPr>
        <p:spPr>
          <a:xfrm flipV="1">
            <a:off x="2750280" y="1988770"/>
            <a:ext cx="1131425" cy="70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  <a:endCxn id="25" idx="4"/>
          </p:cNvCxnSpPr>
          <p:nvPr/>
        </p:nvCxnSpPr>
        <p:spPr>
          <a:xfrm flipV="1">
            <a:off x="2771382" y="1989837"/>
            <a:ext cx="2600353" cy="69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0"/>
            <a:endCxn id="2" idx="4"/>
          </p:cNvCxnSpPr>
          <p:nvPr/>
        </p:nvCxnSpPr>
        <p:spPr>
          <a:xfrm flipH="1" flipV="1">
            <a:off x="3227296" y="1993200"/>
            <a:ext cx="279433" cy="68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0"/>
            <a:endCxn id="17" idx="4"/>
          </p:cNvCxnSpPr>
          <p:nvPr/>
        </p:nvCxnSpPr>
        <p:spPr>
          <a:xfrm flipV="1">
            <a:off x="3506729" y="1988770"/>
            <a:ext cx="374976" cy="6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9" idx="0"/>
            <a:endCxn id="25" idx="4"/>
          </p:cNvCxnSpPr>
          <p:nvPr/>
        </p:nvCxnSpPr>
        <p:spPr>
          <a:xfrm flipV="1">
            <a:off x="3506729" y="1989837"/>
            <a:ext cx="1865006" cy="6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" idx="4"/>
            <a:endCxn id="37" idx="0"/>
          </p:cNvCxnSpPr>
          <p:nvPr/>
        </p:nvCxnSpPr>
        <p:spPr>
          <a:xfrm>
            <a:off x="3227296" y="1993200"/>
            <a:ext cx="2684135" cy="6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7" idx="4"/>
            <a:endCxn id="5" idx="0"/>
          </p:cNvCxnSpPr>
          <p:nvPr/>
        </p:nvCxnSpPr>
        <p:spPr>
          <a:xfrm>
            <a:off x="3881705" y="1988770"/>
            <a:ext cx="2046122" cy="68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7" idx="0"/>
            <a:endCxn id="25" idx="4"/>
          </p:cNvCxnSpPr>
          <p:nvPr/>
        </p:nvCxnSpPr>
        <p:spPr>
          <a:xfrm flipH="1" flipV="1">
            <a:off x="5371735" y="1989837"/>
            <a:ext cx="539696" cy="68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4"/>
            <a:endCxn id="35" idx="0"/>
          </p:cNvCxnSpPr>
          <p:nvPr/>
        </p:nvCxnSpPr>
        <p:spPr>
          <a:xfrm>
            <a:off x="3227296" y="1993200"/>
            <a:ext cx="1946512" cy="69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35" idx="0"/>
          </p:cNvCxnSpPr>
          <p:nvPr/>
        </p:nvCxnSpPr>
        <p:spPr>
          <a:xfrm>
            <a:off x="3881705" y="1988770"/>
            <a:ext cx="1292103" cy="70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5" idx="4"/>
            <a:endCxn id="35" idx="0"/>
          </p:cNvCxnSpPr>
          <p:nvPr/>
        </p:nvCxnSpPr>
        <p:spPr>
          <a:xfrm flipH="1">
            <a:off x="5173808" y="1989837"/>
            <a:ext cx="197927" cy="70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00552" y="1560987"/>
            <a:ext cx="91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772579" y="2623292"/>
            <a:ext cx="1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</a:t>
            </a:r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/>
          </p:nvPr>
        </p:nvGraphicFramePr>
        <p:xfrm>
          <a:off x="327020" y="3622716"/>
          <a:ext cx="8534400" cy="299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86805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Raw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RBF Kernel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64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Number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64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Accuracy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94.94%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99.99%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98.51%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8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90.23%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88.14%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100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2528" y="914401"/>
                <a:ext cx="8843299" cy="57969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Computation complexity comparison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PCA: 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 PCA: 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 PCA takes advantage of kernels to avoid expensive computations</a:t>
                </a: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Kernels PCA can work better than PCA for some problems</a:t>
                </a: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to note: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dimension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It will be expensive to find eigenvectors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large (~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kernels, the parameters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need to be determined by users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528" y="914401"/>
                <a:ext cx="8843299" cy="5796950"/>
              </a:xfrm>
              <a:blipFill rotWithShape="0">
                <a:blip r:embed="rId3"/>
                <a:stretch>
                  <a:fillRect l="-1172" t="-1052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702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36302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49" y="1112809"/>
            <a:ext cx="8065698" cy="5001273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 is more generally used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 are methods for dimensionality reduction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Independent Component Analysis (ICA)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Non-negative Matrix Factorization (NMF)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Isometric Feature Mapping (ISOMAP)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Locality Sensitive Hashing (LSH) 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Latent Semantic Analysis (LSA)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Restricted Boltzmann Machine (RBM)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Auto-encoders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so 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2908668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Language: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Python +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source codes are available in GitHub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https://github.com/JifuZhao/UIUC_Courses/tree/master/UIUC_IE529/project/code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6925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551" y="724619"/>
            <a:ext cx="8583283" cy="54111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Invented by Karl Pearson, 1901*.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Main intuition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possibly correlated variables to linearly uncorrelated variables through orthogonal transformation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dot products of the data points with the principal components give the projections along each of those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-29138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u="sng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 – a recap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346" y="5885043"/>
            <a:ext cx="7328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</a:t>
            </a:r>
            <a:r>
              <a:rPr lang="en-US" sz="1400" dirty="0">
                <a:hlinkClick r:id="rId3"/>
              </a:rPr>
              <a:t>https://en.wikipedia.org/wiki/Principal_component_analysis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200" dirty="0"/>
              <a:t>    </a:t>
            </a:r>
            <a:r>
              <a:rPr lang="en-US" sz="1600" dirty="0">
                <a:hlinkClick r:id="rId4"/>
              </a:rPr>
              <a:t>https://</a:t>
            </a:r>
            <a:r>
              <a:rPr lang="en-US" sz="1400" dirty="0">
                <a:hlinkClick r:id="rId4"/>
              </a:rPr>
              <a:t>goo.gl/WbEQAb</a:t>
            </a:r>
            <a:r>
              <a:rPr lang="en-US" sz="1600" dirty="0"/>
              <a:t>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21" y="2614258"/>
            <a:ext cx="3469323" cy="2124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814" y="2541537"/>
            <a:ext cx="3122707" cy="21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06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91" y="1268083"/>
            <a:ext cx="8757035" cy="4523117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https://en.wikipedia.org/wiki/Principal_component_analysis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http://scikit-learn.org/stable/modules/metrics.html#metrics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https://en.wikipedia.org/wiki/Iris_flower_data_set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http://scikit-learn.org/stable/auto_examples/datasets/plot_iris_dataset.html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https://www.otexts.org/1577</a:t>
            </a:r>
            <a:endParaRPr lang="en-US" sz="1800" dirty="0"/>
          </a:p>
          <a:p>
            <a:r>
              <a:rPr lang="en-US" sz="1800" dirty="0">
                <a:hlinkClick r:id="rId8"/>
              </a:rPr>
              <a:t>http://statweb.stanford.edu/~tibs/ElemStatLearn/datasets/zip.info.txt</a:t>
            </a:r>
            <a:endParaRPr lang="en-US" sz="1800" dirty="0"/>
          </a:p>
          <a:p>
            <a:r>
              <a:rPr lang="en-US" sz="1800" dirty="0" err="1">
                <a:effectLst/>
              </a:rPr>
              <a:t>Schölkopf</a:t>
            </a:r>
            <a:r>
              <a:rPr lang="en-US" sz="1800" dirty="0">
                <a:effectLst/>
              </a:rPr>
              <a:t>, B., </a:t>
            </a:r>
            <a:r>
              <a:rPr lang="en-US" sz="1800" dirty="0" err="1">
                <a:effectLst/>
              </a:rPr>
              <a:t>Smola</a:t>
            </a:r>
            <a:r>
              <a:rPr lang="en-US" sz="1800" dirty="0">
                <a:effectLst/>
              </a:rPr>
              <a:t>, A. &amp; Müller, K.R., 1998. Nonlinear component analysis as a kernel eigenvalue problem. </a:t>
            </a:r>
            <a:r>
              <a:rPr lang="en-US" sz="1800" i="1" dirty="0">
                <a:effectLst/>
              </a:rPr>
              <a:t>Neural computation</a:t>
            </a:r>
            <a:r>
              <a:rPr lang="en-US" sz="1800" dirty="0">
                <a:effectLst/>
              </a:rPr>
              <a:t>.</a:t>
            </a:r>
            <a:endParaRPr lang="en-US" sz="1800" dirty="0"/>
          </a:p>
          <a:p>
            <a:r>
              <a:rPr lang="en-US" sz="1800" dirty="0"/>
              <a:t>Friedman, J., Hastie, T., &amp; </a:t>
            </a:r>
            <a:r>
              <a:rPr lang="en-US" sz="1800" dirty="0" err="1"/>
              <a:t>Tibshirani</a:t>
            </a:r>
            <a:r>
              <a:rPr lang="en-US" sz="1800" dirty="0"/>
              <a:t>, R. </a:t>
            </a:r>
            <a:r>
              <a:rPr lang="en-US" sz="1800" i="1" dirty="0"/>
              <a:t>The elements of statistical learning.</a:t>
            </a:r>
          </a:p>
          <a:p>
            <a:r>
              <a:rPr lang="en-US" sz="1800" dirty="0"/>
              <a:t>Bishop, C. M.  </a:t>
            </a:r>
            <a:r>
              <a:rPr lang="en-US" sz="1800" i="1" dirty="0"/>
              <a:t>Pattern Recognition and Machine Learning.</a:t>
            </a:r>
            <a:endParaRPr lang="en-US" sz="1800" dirty="0"/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0262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162733"/>
            <a:ext cx="7765321" cy="1326321"/>
          </a:xfrm>
        </p:spPr>
        <p:txBody>
          <a:bodyPr/>
          <a:lstStyle/>
          <a:p>
            <a:pPr algn="l"/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What it 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861" y="1262723"/>
            <a:ext cx="7765322" cy="369513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Obtain a new set of orthogonal axes along which the data is represented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37" b="2956"/>
          <a:stretch/>
        </p:blipFill>
        <p:spPr>
          <a:xfrm>
            <a:off x="509005" y="2414471"/>
            <a:ext cx="7883034" cy="32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8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0" y="3222667"/>
            <a:ext cx="4251960" cy="2834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50" y="3222667"/>
            <a:ext cx="4251960" cy="28346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9490" y="114735"/>
            <a:ext cx="7765321" cy="1326321"/>
          </a:xfrm>
        </p:spPr>
        <p:txBody>
          <a:bodyPr/>
          <a:lstStyle/>
          <a:p>
            <a:pPr algn="l"/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Limitations of linear PCA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1625" y="1269642"/>
            <a:ext cx="804790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there are N dimensions and M data points , with M&gt; N , then, we would be able to extract at most N features from the data set, even though there may be more features  in the data.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cannot easily separate non – linear Data </a:t>
            </a:r>
          </a:p>
        </p:txBody>
      </p:sp>
    </p:spTree>
    <p:extLst>
      <p:ext uri="{BB962C8B-B14F-4D97-AF65-F5344CB8AC3E}">
        <p14:creationId xmlns:p14="http://schemas.microsoft.com/office/powerpoint/2010/main" val="178345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4591" y="235926"/>
            <a:ext cx="6437349" cy="461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Kernel PCA ?</a:t>
            </a:r>
          </a:p>
        </p:txBody>
      </p:sp>
      <p:pic>
        <p:nvPicPr>
          <p:cNvPr id="7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1" y="3701507"/>
            <a:ext cx="4256183" cy="2837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95" y="3719618"/>
            <a:ext cx="4256183" cy="2837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1" y="697831"/>
            <a:ext cx="4251960" cy="28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95" y="697831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8758" y="618590"/>
            <a:ext cx="88552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is no set of axes in the 2-D plane along which we can distinguish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need some non linear transformation to separate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Key Idea is to be able to transform /map data into a higher dimensional space where data becomes separable in the new feature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19" y="3672253"/>
            <a:ext cx="6006013" cy="24105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9489" y="6414754"/>
            <a:ext cx="3056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https://goo.gl/IVW0SM</a:t>
            </a:r>
          </a:p>
        </p:txBody>
      </p:sp>
    </p:spTree>
    <p:extLst>
      <p:ext uri="{BB962C8B-B14F-4D97-AF65-F5344CB8AC3E}">
        <p14:creationId xmlns:p14="http://schemas.microsoft.com/office/powerpoint/2010/main" val="377725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538879"/>
            <a:ext cx="8198005" cy="47095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Non-linear principal components result in better recognition rates for images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Performance can be improved by using more components than is possible in the PCA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Better, as this is essentially an eigen value problem and we are not solving any non –linear optimization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841" y="212557"/>
            <a:ext cx="7765321" cy="1326321"/>
          </a:xfrm>
        </p:spPr>
        <p:txBody>
          <a:bodyPr/>
          <a:lstStyle/>
          <a:p>
            <a:pPr algn="l"/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Why kernel PCA</a:t>
            </a:r>
          </a:p>
        </p:txBody>
      </p:sp>
    </p:spTree>
    <p:extLst>
      <p:ext uri="{BB962C8B-B14F-4D97-AF65-F5344CB8AC3E}">
        <p14:creationId xmlns:p14="http://schemas.microsoft.com/office/powerpoint/2010/main" val="4207632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457</TotalTime>
  <Words>1239</Words>
  <Application>Microsoft Office PowerPoint</Application>
  <PresentationFormat>On-screen Show (4:3)</PresentationFormat>
  <Paragraphs>390</Paragraphs>
  <Slides>40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Mangal</vt:lpstr>
      <vt:lpstr>Arial</vt:lpstr>
      <vt:lpstr>Bookman Old Style</vt:lpstr>
      <vt:lpstr>Calibri</vt:lpstr>
      <vt:lpstr>Cambria Math</vt:lpstr>
      <vt:lpstr>Rockwell</vt:lpstr>
      <vt:lpstr>Damask</vt:lpstr>
      <vt:lpstr>Nonlinear Component Analysis  as a Kernel Eigenvalue Problem</vt:lpstr>
      <vt:lpstr>PowerPoint Presentation</vt:lpstr>
      <vt:lpstr>Motivation for Performing PCA</vt:lpstr>
      <vt:lpstr>PowerPoint Presentation</vt:lpstr>
      <vt:lpstr>What it means</vt:lpstr>
      <vt:lpstr>Limitations of linear PCA</vt:lpstr>
      <vt:lpstr>PowerPoint Presentation</vt:lpstr>
      <vt:lpstr>PowerPoint Presentation</vt:lpstr>
      <vt:lpstr>Why kernel PCA</vt:lpstr>
      <vt:lpstr>Theoretical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Nonlinear Component Analysis as a Kernel Eigenvalue Problem</dc:title>
  <dc:creator>Jifu Zhao</dc:creator>
  <cp:lastModifiedBy>Jifu Zhao</cp:lastModifiedBy>
  <cp:revision>142</cp:revision>
  <dcterms:created xsi:type="dcterms:W3CDTF">2016-10-28T15:18:25Z</dcterms:created>
  <dcterms:modified xsi:type="dcterms:W3CDTF">2016-11-16T18:26:47Z</dcterms:modified>
</cp:coreProperties>
</file>